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9" r:id="rId2"/>
    <p:sldId id="260" r:id="rId3"/>
    <p:sldId id="261" r:id="rId4"/>
    <p:sldId id="267" r:id="rId5"/>
    <p:sldId id="269" r:id="rId6"/>
    <p:sldId id="268" r:id="rId7"/>
    <p:sldId id="270" r:id="rId8"/>
    <p:sldId id="262" r:id="rId9"/>
    <p:sldId id="263" r:id="rId10"/>
    <p:sldId id="266" r:id="rId11"/>
    <p:sldId id="271" r:id="rId12"/>
    <p:sldId id="272" r:id="rId13"/>
    <p:sldId id="273"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6" d="100"/>
          <a:sy n="86"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8/6/2018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8/6/2018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8/6/2018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8/6/2018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8/6/2018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n-MN" sz="4000" dirty="0">
                <a:latin typeface="Arial" panose="020B0604020202020204" pitchFamily="34" charset="0"/>
                <a:cs typeface="Arial" panose="020B0604020202020204" pitchFamily="34" charset="0"/>
              </a:rPr>
              <a:t>ИРГЭНИЙ </a:t>
            </a:r>
            <a:r>
              <a:rPr lang="mn-MN" sz="4000">
                <a:latin typeface="Arial" panose="020B0604020202020204" pitchFamily="34" charset="0"/>
                <a:cs typeface="Arial" panose="020B0604020202020204" pitchFamily="34" charset="0"/>
              </a:rPr>
              <a:t>БОЛОВСРОЛ ТӨВ ТББ</a:t>
            </a:r>
            <a:br>
              <a:rPr lang="mn-MN" sz="4000">
                <a:latin typeface="Arial" panose="020B0604020202020204" pitchFamily="34" charset="0"/>
                <a:cs typeface="Arial" panose="020B0604020202020204" pitchFamily="34" charset="0"/>
              </a:rPr>
            </a:br>
            <a:r>
              <a:rPr lang="mn-MN" sz="4000">
                <a:latin typeface="Arial" panose="020B0604020202020204" pitchFamily="34" charset="0"/>
                <a:cs typeface="Arial" panose="020B0604020202020204" pitchFamily="34" charset="0"/>
              </a:rPr>
              <a:t> </a:t>
            </a:r>
            <a:r>
              <a:rPr lang="mn-MN" sz="4000" dirty="0">
                <a:latin typeface="Arial" panose="020B0604020202020204" pitchFamily="34" charset="0"/>
                <a:cs typeface="Arial" panose="020B0604020202020204" pitchFamily="34" charset="0"/>
              </a:rPr>
              <a:t>юу </a:t>
            </a:r>
            <a:r>
              <a:rPr lang="mn-MN" sz="4000">
                <a:latin typeface="Arial" panose="020B0604020202020204" pitchFamily="34" charset="0"/>
                <a:cs typeface="Arial" panose="020B0604020202020204" pitchFamily="34" charset="0"/>
              </a:rPr>
              <a:t>хийж байна </a:t>
            </a:r>
            <a:r>
              <a:rPr lang="mn-MN" sz="4000" dirty="0">
                <a:latin typeface="Arial" panose="020B0604020202020204" pitchFamily="34" charset="0"/>
                <a:cs typeface="Arial" panose="020B0604020202020204" pitchFamily="34" charset="0"/>
              </a:rPr>
              <a:t>вэ?</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mn-MN" dirty="0">
                <a:latin typeface="Arial" panose="020B0604020202020204" pitchFamily="34" charset="0"/>
                <a:cs typeface="Arial" panose="020B0604020202020204" pitchFamily="34" charset="0"/>
              </a:rPr>
              <a:t>АНУ-ын Иргэний боловсрол төвөөс эрхлэн гаргасан Ардчиллын үндэс цуврал номыг орчуулан бага, дунд, ахлах ангийн сурагчдад хүргэж байна. </a:t>
            </a:r>
          </a:p>
          <a:p>
            <a:pPr algn="just"/>
            <a:endParaRPr lang="mn-MN" dirty="0">
              <a:latin typeface="Arial" panose="020B0604020202020204" pitchFamily="34" charset="0"/>
              <a:cs typeface="Arial" panose="020B0604020202020204" pitchFamily="34" charset="0"/>
            </a:endParaRPr>
          </a:p>
          <a:p>
            <a:pPr algn="ctr"/>
            <a:r>
              <a:rPr lang="mn-MN" sz="3200" dirty="0">
                <a:latin typeface="Arial" panose="020B0604020202020204" pitchFamily="34" charset="0"/>
                <a:cs typeface="Arial" panose="020B0604020202020204" pitchFamily="34" charset="0"/>
              </a:rPr>
              <a:t>ЭРХ МЭДЭЛ</a:t>
            </a:r>
          </a:p>
          <a:p>
            <a:pPr algn="ctr"/>
            <a:r>
              <a:rPr lang="mn-MN" sz="3200" dirty="0">
                <a:latin typeface="Arial" panose="020B0604020202020204" pitchFamily="34" charset="0"/>
                <a:cs typeface="Arial" panose="020B0604020202020204" pitchFamily="34" charset="0"/>
              </a:rPr>
              <a:t>ХУВИЙН ОРОН ЗАЙ БА НУУЦ</a:t>
            </a:r>
          </a:p>
          <a:p>
            <a:pPr algn="ctr"/>
            <a:r>
              <a:rPr lang="mn-MN" sz="3200" dirty="0">
                <a:latin typeface="Arial" panose="020B0604020202020204" pitchFamily="34" charset="0"/>
                <a:cs typeface="Arial" panose="020B0604020202020204" pitchFamily="34" charset="0"/>
              </a:rPr>
              <a:t>ҮҮРЭГ ХАРИУЦЛАГА</a:t>
            </a:r>
          </a:p>
          <a:p>
            <a:pPr algn="ctr"/>
            <a:r>
              <a:rPr lang="mn-MN" sz="3200" dirty="0">
                <a:solidFill>
                  <a:srgbClr val="FF0000"/>
                </a:solidFill>
                <a:latin typeface="Arial" panose="020B0604020202020204" pitchFamily="34" charset="0"/>
                <a:cs typeface="Arial" panose="020B0604020202020204" pitchFamily="34" charset="0"/>
              </a:rPr>
              <a:t>ШУДАРГА ЁС</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57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58660"/>
          </a:xfrm>
        </p:spPr>
        <p:txBody>
          <a:bodyPr>
            <a:normAutofit/>
          </a:bodyPr>
          <a:lstStyle/>
          <a:p>
            <a:pPr algn="ctr"/>
            <a:r>
              <a:rPr lang="mn-MN" sz="4000" b="1" dirty="0">
                <a:latin typeface="Arial" panose="020B0604020202020204" pitchFamily="34" charset="0"/>
                <a:cs typeface="Arial" panose="020B0604020202020204" pitchFamily="34" charset="0"/>
              </a:rPr>
              <a:t>Дунд, ахлах анги</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1720983"/>
            <a:ext cx="10058400" cy="4256736"/>
          </a:xfrm>
        </p:spPr>
        <p:txBody>
          <a:bodyPr/>
          <a:lstStyle/>
          <a:p>
            <a:pPr marL="0" lvl="0" indent="0">
              <a:buNone/>
            </a:pPr>
            <a:r>
              <a:rPr lang="mn-MN" sz="2400" dirty="0">
                <a:latin typeface="Arial" panose="020B0604020202020204" pitchFamily="34" charset="0"/>
                <a:cs typeface="Arial" panose="020B0604020202020204" pitchFamily="34" charset="0"/>
              </a:rPr>
              <a:t>1. Хичээлийн зорилго</a:t>
            </a:r>
          </a:p>
          <a:p>
            <a:pPr marL="0" lvl="0" indent="0">
              <a:buNone/>
            </a:pPr>
            <a:r>
              <a:rPr lang="mn-MN" sz="2400" dirty="0">
                <a:latin typeface="Arial" panose="020B0604020202020204" pitchFamily="34" charset="0"/>
                <a:cs typeface="Arial" panose="020B0604020202020204" pitchFamily="34" charset="0"/>
              </a:rPr>
              <a:t>2. Түлхүүр үг</a:t>
            </a:r>
          </a:p>
          <a:p>
            <a:pPr marL="0" lvl="0" indent="0">
              <a:buNone/>
            </a:pPr>
            <a:r>
              <a:rPr lang="mn-MN" sz="2400" dirty="0">
                <a:latin typeface="Arial" panose="020B0604020202020204" pitchFamily="34" charset="0"/>
                <a:cs typeface="Arial" panose="020B0604020202020204" pitchFamily="34" charset="0"/>
              </a:rPr>
              <a:t>3. Тухайн сэдвийн талаарх товч мэдээлэл</a:t>
            </a:r>
          </a:p>
          <a:p>
            <a:pPr marL="0" lvl="0" indent="0">
              <a:buNone/>
            </a:pPr>
            <a:r>
              <a:rPr lang="mn-MN" sz="2400" dirty="0">
                <a:latin typeface="Arial" panose="020B0604020202020204" pitchFamily="34" charset="0"/>
                <a:cs typeface="Arial" panose="020B0604020202020204" pitchFamily="34" charset="0"/>
              </a:rPr>
              <a:t>4. Дасгал ажил буюу жишээ, өгүүллэг, судалгаа гэх мэт.</a:t>
            </a:r>
          </a:p>
          <a:p>
            <a:pPr marL="0" lvl="0" indent="0">
              <a:buNone/>
            </a:pPr>
            <a:r>
              <a:rPr lang="mn-MN" sz="2400" dirty="0">
                <a:latin typeface="Arial" panose="020B0604020202020204" pitchFamily="34" charset="0"/>
                <a:cs typeface="Arial" panose="020B0604020202020204" pitchFamily="34" charset="0"/>
              </a:rPr>
              <a:t>5. Тухайн дасгал ажилтай холбоотой хэлэлцүүлэг буюу асуулт хариулт, оюуны аргачлал арга</a:t>
            </a:r>
          </a:p>
          <a:p>
            <a:pPr marL="0" lvl="0" indent="0">
              <a:buNone/>
            </a:pPr>
            <a:r>
              <a:rPr lang="mn-MN" sz="2400" dirty="0">
                <a:latin typeface="Arial" panose="020B0604020202020204" pitchFamily="34" charset="0"/>
                <a:cs typeface="Arial" panose="020B0604020202020204" pitchFamily="34" charset="0"/>
              </a:rPr>
              <a:t>6. Даалгавар</a:t>
            </a:r>
          </a:p>
          <a:p>
            <a:pPr lvl="0"/>
            <a:endParaRPr lang="mn-MN" dirty="0"/>
          </a:p>
          <a:p>
            <a:pPr lvl="0"/>
            <a:endParaRPr lang="en-US" dirty="0"/>
          </a:p>
        </p:txBody>
      </p:sp>
    </p:spTree>
    <p:extLst>
      <p:ext uri="{BB962C8B-B14F-4D97-AF65-F5344CB8AC3E}">
        <p14:creationId xmlns:p14="http://schemas.microsoft.com/office/powerpoint/2010/main" val="165572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967842"/>
          </a:xfrm>
        </p:spPr>
        <p:txBody>
          <a:bodyPr/>
          <a:lstStyle/>
          <a:p>
            <a:r>
              <a:rPr lang="mn-MN" dirty="0"/>
              <a:t>Жишээ</a:t>
            </a:r>
            <a:endParaRPr lang="en-US" dirty="0"/>
          </a:p>
        </p:txBody>
      </p:sp>
      <p:sp>
        <p:nvSpPr>
          <p:cNvPr id="6" name="Rectangle 5"/>
          <p:cNvSpPr/>
          <p:nvPr/>
        </p:nvSpPr>
        <p:spPr>
          <a:xfrm>
            <a:off x="5090615" y="1126515"/>
            <a:ext cx="6632812" cy="5078313"/>
          </a:xfrm>
          <a:prstGeom prst="rect">
            <a:avLst/>
          </a:prstGeom>
        </p:spPr>
        <p:txBody>
          <a:bodyPr wrap="square">
            <a:spAutoFit/>
          </a:bodyPr>
          <a:lstStyle/>
          <a:p>
            <a:pPr algn="ctr"/>
            <a:r>
              <a:rPr lang="mn-MN" b="1" dirty="0">
                <a:latin typeface="Arial" panose="020B0604020202020204" pitchFamily="34" charset="0"/>
                <a:cs typeface="Arial" panose="020B0604020202020204" pitchFamily="34" charset="0"/>
              </a:rPr>
              <a:t>Түймэр</a:t>
            </a:r>
          </a:p>
          <a:p>
            <a:endParaRPr lang="mn-MN" dirty="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Хөрш айлын хүүхдүүд болох Аюур, Ану нар</a:t>
            </a:r>
          </a:p>
          <a:p>
            <a:r>
              <a:rPr lang="mn-MN" dirty="0">
                <a:latin typeface="Arial" panose="020B0604020202020204" pitchFamily="34" charset="0"/>
                <a:cs typeface="Arial" panose="020B0604020202020204" pitchFamily="34" charset="0"/>
              </a:rPr>
              <a:t>долоон настай. Тэд өөрсдийн хашаанд болон хөрш</a:t>
            </a:r>
          </a:p>
          <a:p>
            <a:r>
              <a:rPr lang="mn-MN" dirty="0">
                <a:latin typeface="Arial" panose="020B0604020202020204" pitchFamily="34" charset="0"/>
                <a:cs typeface="Arial" panose="020B0604020202020204" pitchFamily="34" charset="0"/>
              </a:rPr>
              <a:t>Б-ийн хашаанд тоглодог. Хөрш А нь хашаандаа</a:t>
            </a:r>
          </a:p>
          <a:p>
            <a:r>
              <a:rPr lang="mn-MN" dirty="0">
                <a:latin typeface="Arial" panose="020B0604020202020204" pitchFamily="34" charset="0"/>
                <a:cs typeface="Arial" panose="020B0604020202020204" pitchFamily="34" charset="0"/>
              </a:rPr>
              <a:t>навч шатаахыг олонтаа харсан бөгөөд тусламж</a:t>
            </a:r>
          </a:p>
          <a:p>
            <a:r>
              <a:rPr lang="mn-MN" dirty="0">
                <a:latin typeface="Arial" panose="020B0604020202020204" pitchFamily="34" charset="0"/>
                <a:cs typeface="Arial" panose="020B0604020202020204" pitchFamily="34" charset="0"/>
              </a:rPr>
              <a:t>хэрэгтэй юу гэж асуухад “хол байцгаа” гэж голцуу</a:t>
            </a:r>
          </a:p>
          <a:p>
            <a:r>
              <a:rPr lang="mn-MN" dirty="0">
                <a:latin typeface="Arial" panose="020B0604020202020204" pitchFamily="34" charset="0"/>
                <a:cs typeface="Arial" panose="020B0604020202020204" pitchFamily="34" charset="0"/>
              </a:rPr>
              <a:t>хариулдаг байв.</a:t>
            </a:r>
          </a:p>
          <a:p>
            <a:r>
              <a:rPr lang="mn-MN" dirty="0">
                <a:latin typeface="Arial" panose="020B0604020202020204" pitchFamily="34" charset="0"/>
                <a:cs typeface="Arial" panose="020B0604020202020204" pitchFamily="34" charset="0"/>
              </a:rPr>
              <a:t>Хөршийг гэртээ байхгүй үеэр хүүхдүүд Б-ийн</a:t>
            </a:r>
          </a:p>
          <a:p>
            <a:r>
              <a:rPr lang="mn-MN" dirty="0">
                <a:latin typeface="Arial" panose="020B0604020202020204" pitchFamily="34" charset="0"/>
                <a:cs typeface="Arial" panose="020B0604020202020204" pitchFamily="34" charset="0"/>
              </a:rPr>
              <a:t>хашаанд ороод тоглож гарчээ. Хэсэг хугацааны</a:t>
            </a:r>
          </a:p>
          <a:p>
            <a:r>
              <a:rPr lang="mn-MN" dirty="0">
                <a:latin typeface="Arial" panose="020B0604020202020204" pitchFamily="34" charset="0"/>
                <a:cs typeface="Arial" panose="020B0604020202020204" pitchFamily="34" charset="0"/>
              </a:rPr>
              <a:t>дараа хүйтэрсэн тул тэд мод, навчсыг цуглуулан</a:t>
            </a:r>
          </a:p>
          <a:p>
            <a:r>
              <a:rPr lang="mn-MN" dirty="0">
                <a:latin typeface="Arial" panose="020B0604020202020204" pitchFamily="34" charset="0"/>
                <a:cs typeface="Arial" panose="020B0604020202020204" pitchFamily="34" charset="0"/>
              </a:rPr>
              <a:t>шатааж дулаацахаар шийдэв. Энэ хооронд Аюур</a:t>
            </a:r>
          </a:p>
          <a:p>
            <a:r>
              <a:rPr lang="mn-MN" dirty="0">
                <a:latin typeface="Arial" panose="020B0604020202020204" pitchFamily="34" charset="0"/>
                <a:cs typeface="Arial" panose="020B0604020202020204" pitchFamily="34" charset="0"/>
              </a:rPr>
              <a:t>гэрээсээ чүдэнз авчрав.</a:t>
            </a:r>
          </a:p>
          <a:p>
            <a:r>
              <a:rPr lang="mn-MN" dirty="0">
                <a:latin typeface="Arial" panose="020B0604020202020204" pitchFamily="34" charset="0"/>
                <a:cs typeface="Arial" panose="020B0604020202020204" pitchFamily="34" charset="0"/>
              </a:rPr>
              <a:t>Асаасан галаа тойрон дулаацаж суутал ойролцоо</a:t>
            </a:r>
          </a:p>
          <a:p>
            <a:r>
              <a:rPr lang="mn-MN" dirty="0">
                <a:latin typeface="Arial" panose="020B0604020202020204" pitchFamily="34" charset="0"/>
                <a:cs typeface="Arial" panose="020B0604020202020204" pitchFamily="34" charset="0"/>
              </a:rPr>
              <a:t>байсан хуурай өвсөнд гал авалцав. Өөрсдөө</a:t>
            </a:r>
          </a:p>
          <a:p>
            <a:r>
              <a:rPr lang="mn-MN" dirty="0">
                <a:latin typeface="Arial" panose="020B0604020202020204" pitchFamily="34" charset="0"/>
                <a:cs typeface="Arial" panose="020B0604020202020204" pitchFamily="34" charset="0"/>
              </a:rPr>
              <a:t>унтраахаар оролдсон хэдий ч чадсангүй. Гал</a:t>
            </a:r>
          </a:p>
          <a:p>
            <a:r>
              <a:rPr lang="mn-MN" dirty="0">
                <a:latin typeface="Arial" panose="020B0604020202020204" pitchFamily="34" charset="0"/>
                <a:cs typeface="Arial" panose="020B0604020202020204" pitchFamily="34" charset="0"/>
              </a:rPr>
              <a:t>байшин руу авалцаж, нийт 100 сая төгрөгийн</a:t>
            </a:r>
          </a:p>
          <a:p>
            <a:r>
              <a:rPr lang="mn-MN" dirty="0">
                <a:latin typeface="Arial" panose="020B0604020202020204" pitchFamily="34" charset="0"/>
                <a:cs typeface="Arial" panose="020B0604020202020204" pitchFamily="34" charset="0"/>
              </a:rPr>
              <a:t>хохирол учруулав.</a:t>
            </a:r>
            <a:endParaRPr lang="en-US"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2"/>
          <a:stretch>
            <a:fillRect/>
          </a:stretch>
        </p:blipFill>
        <p:spPr>
          <a:xfrm>
            <a:off x="614149" y="1610436"/>
            <a:ext cx="3913090" cy="4053385"/>
          </a:xfrm>
          <a:prstGeom prst="rect">
            <a:avLst/>
          </a:prstGeom>
        </p:spPr>
      </p:pic>
    </p:spTree>
    <p:extLst>
      <p:ext uri="{BB962C8B-B14F-4D97-AF65-F5344CB8AC3E}">
        <p14:creationId xmlns:p14="http://schemas.microsoft.com/office/powerpoint/2010/main" val="182679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036081"/>
          </a:xfrm>
        </p:spPr>
        <p:txBody>
          <a:bodyPr>
            <a:normAutofit/>
          </a:bodyPr>
          <a:lstStyle/>
          <a:p>
            <a:pPr algn="ctr"/>
            <a:r>
              <a:rPr lang="mn-MN" sz="2800" dirty="0">
                <a:latin typeface="Arial" panose="020B0604020202020204" pitchFamily="34" charset="0"/>
                <a:cs typeface="Arial" panose="020B0604020202020204" pitchFamily="34" charset="0"/>
              </a:rPr>
              <a:t>Шударгаар засч залруулах асуудлыг үнэлэх оюуны аргачлал арга</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mn-MN" dirty="0">
                <a:latin typeface="Arial" panose="020B0604020202020204" pitchFamily="34" charset="0"/>
                <a:cs typeface="Arial" panose="020B0604020202020204" pitchFamily="34" charset="0"/>
              </a:rPr>
              <a:t>1. Гэм буруу, хор хохирлыг тодорхойлох нь</a:t>
            </a:r>
          </a:p>
          <a:p>
            <a:pPr marL="0" indent="0">
              <a:buNone/>
            </a:pPr>
            <a:r>
              <a:rPr lang="en-US" dirty="0">
                <a:latin typeface="Arial" panose="020B0604020202020204" pitchFamily="34" charset="0"/>
                <a:cs typeface="Arial" panose="020B0604020202020204" pitchFamily="34" charset="0"/>
              </a:rPr>
              <a:t>a. </a:t>
            </a:r>
            <a:r>
              <a:rPr lang="mn-MN" dirty="0">
                <a:latin typeface="Arial" panose="020B0604020202020204" pitchFamily="34" charset="0"/>
                <a:cs typeface="Arial" panose="020B0604020202020204" pitchFamily="34" charset="0"/>
              </a:rPr>
              <a:t>Гэм буруутай үйлдэл, хор хохирол нь юу байсан бэ?</a:t>
            </a:r>
          </a:p>
          <a:p>
            <a:pPr marL="0" indent="0">
              <a:buNone/>
            </a:pPr>
            <a:r>
              <a:rPr lang="en-US" dirty="0">
                <a:latin typeface="Arial" panose="020B0604020202020204" pitchFamily="34" charset="0"/>
                <a:cs typeface="Arial" panose="020B0604020202020204" pitchFamily="34" charset="0"/>
              </a:rPr>
              <a:t>b. </a:t>
            </a:r>
            <a:r>
              <a:rPr lang="mn-MN" dirty="0">
                <a:latin typeface="Arial" panose="020B0604020202020204" pitchFamily="34" charset="0"/>
                <a:cs typeface="Arial" panose="020B0604020202020204" pitchFamily="34" charset="0"/>
              </a:rPr>
              <a:t>Хэр ноцтой байсан бэ?</a:t>
            </a:r>
          </a:p>
          <a:p>
            <a:pPr marL="0" indent="0">
              <a:buNone/>
            </a:pPr>
            <a:r>
              <a:rPr lang="mn-MN" dirty="0">
                <a:latin typeface="Arial" panose="020B0604020202020204" pitchFamily="34" charset="0"/>
                <a:cs typeface="Arial" panose="020B0604020202020204" pitchFamily="34" charset="0"/>
              </a:rPr>
              <a:t>■ Далайц/хамрах хүрээ</a:t>
            </a:r>
          </a:p>
          <a:p>
            <a:pPr marL="0" indent="0">
              <a:buNone/>
            </a:pPr>
            <a:r>
              <a:rPr lang="mn-MN" dirty="0">
                <a:latin typeface="Arial" panose="020B0604020202020204" pitchFamily="34" charset="0"/>
                <a:cs typeface="Arial" panose="020B0604020202020204" pitchFamily="34" charset="0"/>
              </a:rPr>
              <a:t>■ Хугацаа</a:t>
            </a:r>
          </a:p>
          <a:p>
            <a:pPr marL="0" indent="0">
              <a:buNone/>
            </a:pPr>
            <a:r>
              <a:rPr lang="mn-MN" dirty="0">
                <a:latin typeface="Arial" panose="020B0604020202020204" pitchFamily="34" charset="0"/>
                <a:cs typeface="Arial" panose="020B0604020202020204" pitchFamily="34" charset="0"/>
              </a:rPr>
              <a:t>■ Үр нөлөө</a:t>
            </a:r>
          </a:p>
          <a:p>
            <a:pPr marL="0" indent="0">
              <a:buNone/>
            </a:pPr>
            <a:r>
              <a:rPr lang="mn-MN" dirty="0">
                <a:latin typeface="Arial" panose="020B0604020202020204" pitchFamily="34" charset="0"/>
                <a:cs typeface="Arial" panose="020B0604020202020204" pitchFamily="34" charset="0"/>
              </a:rPr>
              <a:t>■ Жигшигдэхүйц байдал</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24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96036"/>
            <a:ext cx="10058400" cy="5581934"/>
          </a:xfrm>
        </p:spPr>
        <p:txBody>
          <a:bodyPr>
            <a:noAutofit/>
          </a:bodyPr>
          <a:lstStyle/>
          <a:p>
            <a:r>
              <a:rPr lang="mn-MN" sz="1600" dirty="0">
                <a:latin typeface="Arial" panose="020B0604020202020204" pitchFamily="34" charset="0"/>
                <a:cs typeface="Arial" panose="020B0604020202020204" pitchFamily="34" charset="0"/>
              </a:rPr>
              <a:t>2. Холбогдогчийг гэм буруутай үйлдэл хийхэд хүргэсэн үндсэн шинж чанарыг олж тогтоох</a:t>
            </a:r>
          </a:p>
          <a:p>
            <a:pPr marL="0" indent="0">
              <a:buNone/>
            </a:pPr>
            <a:r>
              <a:rPr lang="en-US" sz="1600" dirty="0">
                <a:latin typeface="Arial" panose="020B0604020202020204" pitchFamily="34" charset="0"/>
                <a:cs typeface="Arial" panose="020B0604020202020204" pitchFamily="34" charset="0"/>
              </a:rPr>
              <a:t>a. </a:t>
            </a:r>
            <a:r>
              <a:rPr lang="mn-MN" sz="1600" dirty="0">
                <a:latin typeface="Arial" panose="020B0604020202020204" pitchFamily="34" charset="0"/>
                <a:cs typeface="Arial" panose="020B0604020202020204" pitchFamily="34" charset="0"/>
              </a:rPr>
              <a:t>Гэмт буруутай үйлдэл хийж байхдаа уг хүний сэтгэл санааны байдал ямар байв?</a:t>
            </a:r>
          </a:p>
          <a:p>
            <a:pPr marL="0" indent="0">
              <a:buNone/>
            </a:pPr>
            <a:r>
              <a:rPr lang="mn-MN" sz="1600" dirty="0">
                <a:latin typeface="Arial" panose="020B0604020202020204" pitchFamily="34" charset="0"/>
                <a:cs typeface="Arial" panose="020B0604020202020204" pitchFamily="34" charset="0"/>
              </a:rPr>
              <a:t>Үүнд:</a:t>
            </a:r>
          </a:p>
          <a:p>
            <a:pPr marL="0" indent="0">
              <a:buNone/>
            </a:pPr>
            <a:r>
              <a:rPr lang="mn-MN" sz="1600" dirty="0">
                <a:latin typeface="Arial" panose="020B0604020202020204" pitchFamily="34" charset="0"/>
                <a:cs typeface="Arial" panose="020B0604020202020204" pitchFamily="34" charset="0"/>
              </a:rPr>
              <a:t>■ Санаа зориг</a:t>
            </a:r>
          </a:p>
          <a:p>
            <a:pPr marL="0" indent="0">
              <a:buNone/>
            </a:pPr>
            <a:r>
              <a:rPr lang="mn-MN" sz="1600" dirty="0">
                <a:latin typeface="Arial" panose="020B0604020202020204" pitchFamily="34" charset="0"/>
                <a:cs typeface="Arial" panose="020B0604020202020204" pitchFamily="34" charset="0"/>
              </a:rPr>
              <a:t>■ Тайван бус байдал</a:t>
            </a:r>
          </a:p>
          <a:p>
            <a:pPr marL="0" indent="0">
              <a:buNone/>
            </a:pPr>
            <a:r>
              <a:rPr lang="mn-MN" sz="1600" dirty="0">
                <a:latin typeface="Arial" panose="020B0604020202020204" pitchFamily="34" charset="0"/>
                <a:cs typeface="Arial" panose="020B0604020202020204" pitchFamily="34" charset="0"/>
              </a:rPr>
              <a:t>■ Анзааргагүй байдал</a:t>
            </a:r>
          </a:p>
          <a:p>
            <a:pPr marL="0" indent="0">
              <a:buNone/>
            </a:pPr>
            <a:r>
              <a:rPr lang="mn-MN" sz="1600" dirty="0">
                <a:latin typeface="Arial" panose="020B0604020202020204" pitchFamily="34" charset="0"/>
                <a:cs typeface="Arial" panose="020B0604020202020204" pitchFamily="34" charset="0"/>
              </a:rPr>
              <a:t>■ Гарах үр дагаврын тухай мэдлэг</a:t>
            </a:r>
          </a:p>
          <a:p>
            <a:pPr marL="0" indent="0">
              <a:buNone/>
            </a:pPr>
            <a:r>
              <a:rPr lang="mn-MN" sz="1600" dirty="0">
                <a:latin typeface="Arial" panose="020B0604020202020204" pitchFamily="34" charset="0"/>
                <a:cs typeface="Arial" panose="020B0604020202020204" pitchFamily="34" charset="0"/>
              </a:rPr>
              <a:t>■ Сонголтоо хянах боломж</a:t>
            </a:r>
          </a:p>
          <a:p>
            <a:pPr marL="0" indent="0">
              <a:buNone/>
            </a:pPr>
            <a:r>
              <a:rPr lang="mn-MN" sz="1600" dirty="0">
                <a:latin typeface="Arial" panose="020B0604020202020204" pitchFamily="34" charset="0"/>
                <a:cs typeface="Arial" panose="020B0604020202020204" pitchFamily="34" charset="0"/>
              </a:rPr>
              <a:t>■ Хүлээсэн үүрэг хариуцлага</a:t>
            </a:r>
          </a:p>
          <a:p>
            <a:pPr marL="0" indent="0">
              <a:buNone/>
            </a:pPr>
            <a:r>
              <a:rPr lang="mn-MN" sz="1600" dirty="0">
                <a:latin typeface="Arial" panose="020B0604020202020204" pitchFamily="34" charset="0"/>
                <a:cs typeface="Arial" panose="020B0604020202020204" pitchFamily="34" charset="0"/>
              </a:rPr>
              <a:t>■ Харгалзах үнэт зүйл, ашиг сонирхол, үүрэг хариуцлага</a:t>
            </a:r>
          </a:p>
          <a:p>
            <a:pPr marL="0" indent="0">
              <a:buNone/>
            </a:pPr>
            <a:r>
              <a:rPr lang="en-US" sz="1600" dirty="0">
                <a:latin typeface="Arial" panose="020B0604020202020204" pitchFamily="34" charset="0"/>
                <a:cs typeface="Arial" panose="020B0604020202020204" pitchFamily="34" charset="0"/>
              </a:rPr>
              <a:t>b. </a:t>
            </a:r>
            <a:r>
              <a:rPr lang="mn-MN" sz="1600" dirty="0">
                <a:latin typeface="Arial" panose="020B0604020202020204" pitchFamily="34" charset="0"/>
                <a:cs typeface="Arial" panose="020B0604020202020204" pitchFamily="34" charset="0"/>
              </a:rPr>
              <a:t>Гэмт хэрэгт өмнө нь холбогдож байсан уу?</a:t>
            </a:r>
          </a:p>
          <a:p>
            <a:pPr marL="0" indent="0">
              <a:buNone/>
            </a:pPr>
            <a:r>
              <a:rPr lang="en-US" sz="1600" dirty="0">
                <a:latin typeface="Arial" panose="020B0604020202020204" pitchFamily="34" charset="0"/>
                <a:cs typeface="Arial" panose="020B0604020202020204" pitchFamily="34" charset="0"/>
              </a:rPr>
              <a:t>c. </a:t>
            </a:r>
            <a:r>
              <a:rPr lang="mn-MN" sz="1600" dirty="0">
                <a:latin typeface="Arial" panose="020B0604020202020204" pitchFamily="34" charset="0"/>
                <a:cs typeface="Arial" panose="020B0604020202020204" pitchFamily="34" charset="0"/>
              </a:rPr>
              <a:t>Шударгаар шийдвэрлэхдээ гэм буруутай этгээдийн ямар шинж чанарыг харгалзах вэ?</a:t>
            </a:r>
          </a:p>
          <a:p>
            <a:pPr marL="0" indent="0">
              <a:buNone/>
            </a:pPr>
            <a:r>
              <a:rPr lang="en-US" sz="1600" dirty="0">
                <a:latin typeface="Arial" panose="020B0604020202020204" pitchFamily="34" charset="0"/>
                <a:cs typeface="Arial" panose="020B0604020202020204" pitchFamily="34" charset="0"/>
              </a:rPr>
              <a:t>d. </a:t>
            </a:r>
            <a:r>
              <a:rPr lang="mn-MN" sz="1600" dirty="0">
                <a:latin typeface="Arial" panose="020B0604020202020204" pitchFamily="34" charset="0"/>
                <a:cs typeface="Arial" panose="020B0604020202020204" pitchFamily="34" charset="0"/>
              </a:rPr>
              <a:t>Гэм буруутай үйлдэл хийж, бусдад хор хохирол учруулсныхаа дараа тухайн хүн ямархуу мэдрэмжийг илэрхийлсэн бэ? </a:t>
            </a:r>
          </a:p>
          <a:p>
            <a:pPr marL="0" indent="0">
              <a:buNone/>
            </a:pPr>
            <a:r>
              <a:rPr lang="en-US" sz="1600" dirty="0">
                <a:latin typeface="Arial" panose="020B0604020202020204" pitchFamily="34" charset="0"/>
                <a:cs typeface="Arial" panose="020B0604020202020204" pitchFamily="34" charset="0"/>
              </a:rPr>
              <a:t>e. </a:t>
            </a:r>
            <a:r>
              <a:rPr lang="mn-MN" sz="1600" dirty="0">
                <a:latin typeface="Arial" panose="020B0604020202020204" pitchFamily="34" charset="0"/>
                <a:cs typeface="Arial" panose="020B0604020202020204" pitchFamily="34" charset="0"/>
              </a:rPr>
              <a:t>Гэм буруутай үйлдэл, бусдад хор хохирол учруулахад тухайн этгээд ямар үүрэг гүйцэтгэсэн бэ?</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04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9229" y="928048"/>
            <a:ext cx="5882185" cy="5106992"/>
          </a:xfrm>
        </p:spPr>
        <p:txBody>
          <a:bodyPr>
            <a:normAutofit lnSpcReduction="10000"/>
          </a:bodyPr>
          <a:lstStyle/>
          <a:p>
            <a:pPr marL="0" indent="0" algn="ctr">
              <a:buNone/>
            </a:pPr>
            <a:r>
              <a:rPr lang="mn-MN" dirty="0">
                <a:latin typeface="Arial" panose="020B0604020202020204" pitchFamily="34" charset="0"/>
                <a:cs typeface="Arial" panose="020B0604020202020204" pitchFamily="34" charset="0"/>
              </a:rPr>
              <a:t>Фемида" буюу Фемис бол хууль ёсыг сахиулагч, тэгш эрх, шударга ёсны бэлэг тэмдэг болсон эртний Грекийн бурхан билээ. </a:t>
            </a:r>
          </a:p>
          <a:p>
            <a:pPr marL="0" indent="0">
              <a:buNone/>
            </a:pPr>
            <a:r>
              <a:rPr lang="mn-MN" dirty="0">
                <a:latin typeface="Arial" panose="020B0604020202020204" pitchFamily="34" charset="0"/>
                <a:cs typeface="Arial" panose="020B0604020202020204" pitchFamily="34" charset="0"/>
              </a:rPr>
              <a:t>Нүдээ боосон нь хэргийг шийдвэрлэхэд аль талд ямар этгээд байгааг нь мэдэхгүйгээр шударгаар шийдвэрлэх</a:t>
            </a:r>
          </a:p>
          <a:p>
            <a:pPr marL="0" indent="0">
              <a:buNone/>
            </a:pPr>
            <a:r>
              <a:rPr lang="mn-MN" dirty="0">
                <a:latin typeface="Arial" panose="020B0604020202020204" pitchFamily="34" charset="0"/>
                <a:cs typeface="Arial" panose="020B0604020202020204" pitchFamily="34" charset="0"/>
              </a:rPr>
              <a:t>Чих нь ил гарсан байгаа нь хэргийг шийдвэрлэтэл талуудын тайлбар, яллах дүгнэлт, өмгөөллийн үг зэргийг сонсож байх</a:t>
            </a:r>
          </a:p>
          <a:p>
            <a:pPr marL="0" indent="0">
              <a:buNone/>
            </a:pPr>
            <a:r>
              <a:rPr lang="mn-MN" dirty="0">
                <a:latin typeface="Arial" panose="020B0604020202020204" pitchFamily="34" charset="0"/>
                <a:cs typeface="Arial" panose="020B0604020202020204" pitchFamily="34" charset="0"/>
              </a:rPr>
              <a:t>Жинлүүр барьсан нь хэргийг шүүхдээ тэрээр аль нэг талыг баримтлахгүйгээр, талуудыг адил тэгш боломжоор ханган, нотлох баримт зэргийг олонд нээлттэй байдлаар үзүүлж, ил тодоор шийдвэрлэх</a:t>
            </a:r>
          </a:p>
          <a:p>
            <a:pPr marL="0" indent="0">
              <a:buNone/>
            </a:pPr>
            <a:r>
              <a:rPr lang="mn-MN" dirty="0">
                <a:latin typeface="Arial" panose="020B0604020202020204" pitchFamily="34" charset="0"/>
                <a:cs typeface="Arial" panose="020B0604020202020204" pitchFamily="34" charset="0"/>
              </a:rPr>
              <a:t>Сэлэм атгасан байгаа нь баримт нотолгоотой шийдвэр гарсан үед буруутай талыг шийтгэх</a:t>
            </a:r>
          </a:p>
          <a:p>
            <a:pPr marL="0" indent="0">
              <a:buNone/>
            </a:pPr>
            <a:r>
              <a:rPr lang="mn-MN" dirty="0">
                <a:latin typeface="Arial" panose="020B0604020202020204" pitchFamily="34" charset="0"/>
                <a:cs typeface="Arial" panose="020B0604020202020204" pitchFamily="34" charset="0"/>
              </a:rPr>
              <a:t>Могой нь хууль бус, шударга бус, зүй бус гэх мэт муу муухай бүхнийг төлөөлж байгаа ба Фемис номоор буюу хуулиар тэдгээрийг шийтгэх, засч залруулах</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73893" y="655091"/>
            <a:ext cx="4825904" cy="5691118"/>
          </a:xfrm>
          <a:prstGeom prst="rect">
            <a:avLst/>
          </a:prstGeom>
        </p:spPr>
      </p:pic>
    </p:spTree>
    <p:extLst>
      <p:ext uri="{BB962C8B-B14F-4D97-AF65-F5344CB8AC3E}">
        <p14:creationId xmlns:p14="http://schemas.microsoft.com/office/powerpoint/2010/main" val="127685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n-MN" sz="4000" dirty="0">
                <a:latin typeface="Arial" panose="020B0604020202020204" pitchFamily="34" charset="0"/>
                <a:cs typeface="Arial" panose="020B0604020202020204" pitchFamily="34" charset="0"/>
              </a:rPr>
              <a:t>Шударга ёсонд хэрхэн суралцах вэ?</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12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a:latin typeface="Arial" panose="020B0604020202020204" pitchFamily="34" charset="0"/>
                <a:cs typeface="Arial" panose="020B0604020202020204" pitchFamily="34" charset="0"/>
              </a:rPr>
              <a:t>Мэдлэг, чадвар, хандлага</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2082412"/>
            <a:ext cx="10058400" cy="3952628"/>
          </a:xfrm>
        </p:spPr>
        <p:txBody>
          <a:bodyPr>
            <a:normAutofit/>
          </a:bodyPr>
          <a:lstStyle/>
          <a:p>
            <a:r>
              <a:rPr lang="mn-MN" sz="2000" dirty="0">
                <a:latin typeface="Arial" panose="020B0604020202020204" pitchFamily="34" charset="0"/>
                <a:cs typeface="Arial" panose="020B0604020202020204" pitchFamily="34" charset="0"/>
              </a:rPr>
              <a:t>Шударга ёсны тухай сурч мэдэх</a:t>
            </a:r>
          </a:p>
          <a:p>
            <a:r>
              <a:rPr lang="mn-MN" sz="2000" dirty="0">
                <a:latin typeface="Arial" panose="020B0604020202020204" pitchFamily="34" charset="0"/>
                <a:cs typeface="Arial" panose="020B0604020202020204" pitchFamily="34" charset="0"/>
              </a:rPr>
              <a:t>Шударгаар хуваарилах, засч залруулах, шударгаар шийдвэрлэх аргад суралцах</a:t>
            </a:r>
          </a:p>
          <a:p>
            <a:r>
              <a:rPr lang="mn-MN" sz="2000" dirty="0">
                <a:latin typeface="Arial" panose="020B0604020202020204" pitchFamily="34" charset="0"/>
                <a:cs typeface="Arial" panose="020B0604020202020204" pitchFamily="34" charset="0"/>
              </a:rPr>
              <a:t>Суралцсан зүйлээ бусдад түгээх, өөрөө хэрэгжүүлэх хандлагыг төлөвшүүлэх</a:t>
            </a:r>
          </a:p>
          <a:p>
            <a:endParaRPr lang="mn-MN"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3554569" y="3683359"/>
            <a:ext cx="5009882" cy="2419900"/>
            <a:chOff x="3546" y="3001"/>
            <a:chExt cx="3012" cy="2508"/>
          </a:xfrm>
        </p:grpSpPr>
        <p:cxnSp>
          <p:nvCxnSpPr>
            <p:cNvPr id="5" name="Line 3"/>
            <p:cNvCxnSpPr/>
            <p:nvPr/>
          </p:nvCxnSpPr>
          <p:spPr bwMode="auto">
            <a:xfrm>
              <a:off x="4122" y="4520"/>
              <a:ext cx="461" cy="401"/>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6" name="Group 5"/>
            <p:cNvGrpSpPr>
              <a:grpSpLocks/>
            </p:cNvGrpSpPr>
            <p:nvPr/>
          </p:nvGrpSpPr>
          <p:grpSpPr bwMode="auto">
            <a:xfrm>
              <a:off x="3546" y="3001"/>
              <a:ext cx="3012" cy="2508"/>
              <a:chOff x="3546" y="3001"/>
              <a:chExt cx="3012" cy="2508"/>
            </a:xfrm>
          </p:grpSpPr>
          <p:cxnSp>
            <p:nvCxnSpPr>
              <p:cNvPr id="7" name="Line 5"/>
              <p:cNvCxnSpPr/>
              <p:nvPr/>
            </p:nvCxnSpPr>
            <p:spPr bwMode="auto">
              <a:xfrm flipV="1">
                <a:off x="4122" y="3681"/>
                <a:ext cx="1450" cy="839"/>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8" name="Line 6"/>
              <p:cNvCxnSpPr/>
              <p:nvPr/>
            </p:nvCxnSpPr>
            <p:spPr bwMode="auto">
              <a:xfrm flipV="1">
                <a:off x="4122" y="4362"/>
                <a:ext cx="1860" cy="158"/>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9" name="Line 7"/>
              <p:cNvCxnSpPr/>
              <p:nvPr/>
            </p:nvCxnSpPr>
            <p:spPr bwMode="auto">
              <a:xfrm flipV="1">
                <a:off x="4122" y="3602"/>
                <a:ext cx="649" cy="918"/>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0" name="Line 8"/>
              <p:cNvCxnSpPr/>
              <p:nvPr/>
            </p:nvCxnSpPr>
            <p:spPr bwMode="auto">
              <a:xfrm>
                <a:off x="4122" y="4520"/>
                <a:ext cx="1450" cy="301"/>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1" name="Line 9"/>
              <p:cNvCxnSpPr/>
              <p:nvPr/>
            </p:nvCxnSpPr>
            <p:spPr bwMode="auto">
              <a:xfrm flipV="1">
                <a:off x="4583" y="4821"/>
                <a:ext cx="989" cy="10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2" name="Group 11"/>
              <p:cNvGrpSpPr>
                <a:grpSpLocks/>
              </p:cNvGrpSpPr>
              <p:nvPr/>
            </p:nvGrpSpPr>
            <p:grpSpPr bwMode="auto">
              <a:xfrm>
                <a:off x="3546" y="3001"/>
                <a:ext cx="3012" cy="2508"/>
                <a:chOff x="3546" y="3001"/>
                <a:chExt cx="3012" cy="2508"/>
              </a:xfrm>
            </p:grpSpPr>
            <p:cxnSp>
              <p:nvCxnSpPr>
                <p:cNvPr id="13" name="Line 11"/>
                <p:cNvCxnSpPr/>
                <p:nvPr/>
              </p:nvCxnSpPr>
              <p:spPr bwMode="auto">
                <a:xfrm>
                  <a:off x="4122" y="3894"/>
                  <a:ext cx="1450" cy="927"/>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4" name="Line 12"/>
                <p:cNvCxnSpPr/>
                <p:nvPr/>
              </p:nvCxnSpPr>
              <p:spPr bwMode="auto">
                <a:xfrm>
                  <a:off x="4122" y="3894"/>
                  <a:ext cx="461" cy="1014"/>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5" name="Group 14"/>
                <p:cNvGrpSpPr>
                  <a:grpSpLocks/>
                </p:cNvGrpSpPr>
                <p:nvPr/>
              </p:nvGrpSpPr>
              <p:grpSpPr bwMode="auto">
                <a:xfrm>
                  <a:off x="3546" y="3001"/>
                  <a:ext cx="3012" cy="2508"/>
                  <a:chOff x="3546" y="3001"/>
                  <a:chExt cx="3012" cy="2508"/>
                </a:xfrm>
              </p:grpSpPr>
              <p:sp>
                <p:nvSpPr>
                  <p:cNvPr id="16" name="Oval 15"/>
                  <p:cNvSpPr>
                    <a:spLocks noChangeArrowheads="1"/>
                  </p:cNvSpPr>
                  <p:nvPr/>
                </p:nvSpPr>
                <p:spPr bwMode="auto">
                  <a:xfrm>
                    <a:off x="4510" y="3001"/>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Oval 16"/>
                  <p:cNvSpPr>
                    <a:spLocks noChangeArrowheads="1"/>
                  </p:cNvSpPr>
                  <p:nvPr/>
                </p:nvSpPr>
                <p:spPr bwMode="auto">
                  <a:xfrm>
                    <a:off x="3621" y="3405"/>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auto">
                  <a:xfrm>
                    <a:off x="3546" y="4320"/>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Oval 18"/>
                  <p:cNvSpPr>
                    <a:spLocks noChangeArrowheads="1"/>
                  </p:cNvSpPr>
                  <p:nvPr/>
                </p:nvSpPr>
                <p:spPr bwMode="auto">
                  <a:xfrm>
                    <a:off x="4333" y="4908"/>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Oval 19"/>
                  <p:cNvSpPr>
                    <a:spLocks noChangeArrowheads="1"/>
                  </p:cNvSpPr>
                  <p:nvPr/>
                </p:nvSpPr>
                <p:spPr bwMode="auto">
                  <a:xfrm>
                    <a:off x="5504" y="3186"/>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21" name="Oval 20"/>
                  <p:cNvSpPr>
                    <a:spLocks noChangeArrowheads="1"/>
                  </p:cNvSpPr>
                  <p:nvPr/>
                </p:nvSpPr>
                <p:spPr bwMode="auto">
                  <a:xfrm>
                    <a:off x="5358" y="4821"/>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О</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Oval 21"/>
                  <p:cNvSpPr>
                    <a:spLocks noChangeArrowheads="1"/>
                  </p:cNvSpPr>
                  <p:nvPr/>
                </p:nvSpPr>
                <p:spPr bwMode="auto">
                  <a:xfrm>
                    <a:off x="5982" y="4045"/>
                    <a:ext cx="576" cy="601"/>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mn-MN" sz="1200" b="1">
                        <a:effectLst/>
                        <a:latin typeface="Arial" panose="020B0604020202020204" pitchFamily="34" charset="0"/>
                        <a:ea typeface="Times New Roman" panose="02020603050405020304" pitchFamily="18" charset="0"/>
                        <a:cs typeface="Times New Roman" panose="02020603050405020304" pitchFamily="18" charset="0"/>
                      </a:rPr>
                      <a:t>С</a:t>
                    </a: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3" name="Line 21"/>
                  <p:cNvCxnSpPr/>
                  <p:nvPr/>
                </p:nvCxnSpPr>
                <p:spPr bwMode="auto">
                  <a:xfrm flipV="1">
                    <a:off x="4122" y="3894"/>
                    <a:ext cx="0" cy="626"/>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Line 22"/>
                  <p:cNvCxnSpPr/>
                  <p:nvPr/>
                </p:nvCxnSpPr>
                <p:spPr bwMode="auto">
                  <a:xfrm flipV="1">
                    <a:off x="4122" y="3681"/>
                    <a:ext cx="1450" cy="213"/>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5" name="Line 23"/>
                  <p:cNvCxnSpPr/>
                  <p:nvPr/>
                </p:nvCxnSpPr>
                <p:spPr bwMode="auto">
                  <a:xfrm flipV="1">
                    <a:off x="4122" y="3602"/>
                    <a:ext cx="649" cy="292"/>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Line 24"/>
                  <p:cNvCxnSpPr/>
                  <p:nvPr/>
                </p:nvCxnSpPr>
                <p:spPr bwMode="auto">
                  <a:xfrm>
                    <a:off x="4122" y="3894"/>
                    <a:ext cx="1860" cy="468"/>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Line 25"/>
                  <p:cNvCxnSpPr/>
                  <p:nvPr/>
                </p:nvCxnSpPr>
                <p:spPr bwMode="auto">
                  <a:xfrm flipV="1">
                    <a:off x="5572" y="4362"/>
                    <a:ext cx="410" cy="459"/>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Line 26"/>
                  <p:cNvCxnSpPr/>
                  <p:nvPr/>
                </p:nvCxnSpPr>
                <p:spPr bwMode="auto">
                  <a:xfrm flipH="1" flipV="1">
                    <a:off x="5572" y="3681"/>
                    <a:ext cx="410" cy="681"/>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Line 27"/>
                  <p:cNvCxnSpPr/>
                  <p:nvPr/>
                </p:nvCxnSpPr>
                <p:spPr bwMode="auto">
                  <a:xfrm flipH="1" flipV="1">
                    <a:off x="4771" y="3602"/>
                    <a:ext cx="801" cy="79"/>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Line 28"/>
                  <p:cNvCxnSpPr/>
                  <p:nvPr/>
                </p:nvCxnSpPr>
                <p:spPr bwMode="auto">
                  <a:xfrm flipH="1">
                    <a:off x="4583" y="3602"/>
                    <a:ext cx="188" cy="1306"/>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1" name="Line 29"/>
                  <p:cNvCxnSpPr/>
                  <p:nvPr/>
                </p:nvCxnSpPr>
                <p:spPr bwMode="auto">
                  <a:xfrm>
                    <a:off x="4771" y="3602"/>
                    <a:ext cx="801" cy="1219"/>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2" name="Line 30"/>
                  <p:cNvCxnSpPr/>
                  <p:nvPr/>
                </p:nvCxnSpPr>
                <p:spPr bwMode="auto">
                  <a:xfrm flipV="1">
                    <a:off x="5572" y="3681"/>
                    <a:ext cx="0" cy="114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3" name="Line 31"/>
                  <p:cNvCxnSpPr/>
                  <p:nvPr/>
                </p:nvCxnSpPr>
                <p:spPr bwMode="auto">
                  <a:xfrm flipH="1">
                    <a:off x="4583" y="3681"/>
                    <a:ext cx="989" cy="1227"/>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34" name="Line 32"/>
                  <p:cNvCxnSpPr/>
                  <p:nvPr/>
                </p:nvCxnSpPr>
                <p:spPr bwMode="auto">
                  <a:xfrm flipV="1">
                    <a:off x="4583" y="4362"/>
                    <a:ext cx="1399" cy="546"/>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grpSp>
        </p:grpSp>
      </p:grpSp>
    </p:spTree>
    <p:extLst>
      <p:ext uri="{BB962C8B-B14F-4D97-AF65-F5344CB8AC3E}">
        <p14:creationId xmlns:p14="http://schemas.microsoft.com/office/powerpoint/2010/main" val="197617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58660"/>
          </a:xfrm>
        </p:spPr>
        <p:txBody>
          <a:bodyPr>
            <a:normAutofit/>
          </a:bodyPr>
          <a:lstStyle/>
          <a:p>
            <a:r>
              <a:rPr lang="mn-MN" sz="4000" b="1" dirty="0">
                <a:latin typeface="Arial" panose="020B0604020202020204" pitchFamily="34" charset="0"/>
                <a:cs typeface="Arial" panose="020B0604020202020204" pitchFamily="34" charset="0"/>
              </a:rPr>
              <a:t>Мэдлэг</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1666391"/>
            <a:ext cx="10058400" cy="4652521"/>
          </a:xfrm>
        </p:spPr>
        <p:txBody>
          <a:bodyPr>
            <a:noAutofit/>
          </a:bodyPr>
          <a:lstStyle/>
          <a:p>
            <a:pPr lvl="0"/>
            <a:r>
              <a:rPr lang="mn-MN" sz="2400" dirty="0">
                <a:latin typeface="Arial" panose="020B0604020202020204" pitchFamily="34" charset="0"/>
                <a:cs typeface="Arial" panose="020B0604020202020204" pitchFamily="34" charset="0"/>
              </a:rPr>
              <a:t>Тэд яагаад энэ сэдвийг заавал мэдэх ёстойг тайлбарлах</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Сэдэв бүрийг заахын өмнө тухайн сэдэв яагаад чухал болохыг ойлгуулсан товч мэдээлэл өгөх </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Сургалтанд оролцогчид мэдэх ёстой гол баримт, мэдээллийг заах</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Ярьж буй сэдвээ дэлгэрэнгүй болгох, хүчитгэхийн тулд оролцогчдод сэдэвтэй холбоотой нэмэлт мэдээллийг тарааж өгөх</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Гол мэдээллийн дагуу оролцогчдоос бодит жишээ, тохиолдолд ярихыг урих</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Мөн аудио болон видео баримтуудыг хамтад нь ашиглах </a:t>
            </a:r>
            <a:endParaRPr lang="en-US" sz="2400"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Оролцогчид мэдлэгээ дээшлүүлж чадсан эсэхийг дасгал ажлаар баталгаажуулах</a:t>
            </a:r>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04040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8821"/>
            <a:ext cx="10058400" cy="1371600"/>
          </a:xfrm>
        </p:spPr>
        <p:txBody>
          <a:bodyPr/>
          <a:lstStyle/>
          <a:p>
            <a:r>
              <a:rPr lang="mn-MN" dirty="0">
                <a:latin typeface="Arial" panose="020B0604020202020204" pitchFamily="34" charset="0"/>
                <a:cs typeface="Arial" panose="020B0604020202020204" pitchFamily="34" charset="0"/>
              </a:rPr>
              <a:t>Ур чадвар</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2014194"/>
            <a:ext cx="10058400" cy="4400254"/>
          </a:xfrm>
        </p:spPr>
        <p:txBody>
          <a:bodyPr/>
          <a:lstStyle/>
          <a:p>
            <a:pPr lvl="0"/>
            <a:r>
              <a:rPr lang="mn-MN" sz="2400" dirty="0">
                <a:latin typeface="Arial" panose="020B0604020202020204" pitchFamily="34" charset="0"/>
                <a:cs typeface="Arial" panose="020B0604020202020204" pitchFamily="34" charset="0"/>
              </a:rPr>
              <a:t>Оролцогчдынхоо ямар чадварыг дээшлүүлэх гэж байгаагаа нэрлэх</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Яагаад эдгээр чадвар хэрэгтэй талаар хэлэх</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Чадварыг нь хөгжүүлэх алхамыг тайлбарлах</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Оролцогчдын сурах орчинд тохирсон үр бүтээлтэй аргыг ашиглах</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Чадварыг хөгжүүлэх дасгалыг хийхэд шаардлагатай материалыг бэлтгэх</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Бүх оролцогчид хэн нь юу хийж байгааг харах боломжийг олгох </a:t>
            </a:r>
            <a:endParaRPr lang="en-US" sz="2400" b="1" dirty="0">
              <a:latin typeface="Arial" panose="020B0604020202020204" pitchFamily="34" charset="0"/>
              <a:cs typeface="Arial" panose="020B0604020202020204" pitchFamily="34" charset="0"/>
            </a:endParaRPr>
          </a:p>
          <a:p>
            <a:pPr lvl="0"/>
            <a:r>
              <a:rPr lang="mn-MN" sz="2400" dirty="0">
                <a:latin typeface="Arial" panose="020B0604020202020204" pitchFamily="34" charset="0"/>
                <a:cs typeface="Arial" panose="020B0604020202020204" pitchFamily="34" charset="0"/>
              </a:rPr>
              <a:t>Дасгал, даалгаврыг хийх тайлбарыг бичгээр, зурган хэлбэрээр үзүүлсэн тараах материал ашиглах</a:t>
            </a:r>
            <a:endParaRPr lang="en-US" sz="24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754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797" y="301400"/>
            <a:ext cx="10101618" cy="776773"/>
          </a:xfrm>
        </p:spPr>
        <p:txBody>
          <a:bodyPr>
            <a:normAutofit/>
          </a:bodyPr>
          <a:lstStyle/>
          <a:p>
            <a:pPr algn="ctr"/>
            <a:r>
              <a:rPr lang="mn-MN" sz="3200" dirty="0">
                <a:latin typeface="Arial" panose="020B0604020202020204" pitchFamily="34" charset="0"/>
                <a:cs typeface="Arial" panose="020B0604020202020204" pitchFamily="34" charset="0"/>
              </a:rPr>
              <a:t>Шударга ёсны зарчим</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3773" y="1201003"/>
            <a:ext cx="11791666" cy="5063319"/>
          </a:xfrm>
        </p:spPr>
        <p:txBody>
          <a:bodyPr>
            <a:noAutofit/>
          </a:bodyPr>
          <a:lstStyle/>
          <a:p>
            <a:r>
              <a:rPr lang="mn-MN" sz="2000" dirty="0">
                <a:latin typeface="Arial" panose="020B0604020202020204" pitchFamily="34" charset="0"/>
                <a:cs typeface="Arial" panose="020B0604020202020204" pitchFamily="34" charset="0"/>
              </a:rPr>
              <a:t>ШУДАРГААР ХУВААРИЛАХ. Энэ нь хэд хэдэн</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хүнд, эсхүл бүлэг хүмүүст ямар нэг зүйлийг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хуваарилахдаа баримтлах шударга ёсны асуудал</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юм. Хүний эрх: цалин хөлс, үг хэлэх </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эрх, Үүрэг хариуцлага: Татвар, гэрийн</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ажил, үүрэг даалгавар</a:t>
            </a:r>
          </a:p>
          <a:p>
            <a:pPr marL="0" indent="0">
              <a:buNone/>
            </a:pP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ШУДАРГААР ЗАСЧ ЗАЛРУУЛАХ. Хувь хүн, бүлэг хүмүүсийн гэм буруутай үйлдэл, хор хохиролд ямар арга хэмжээ авах тухай асуудлыг хөндөнө. Бусдыг хохироосон хэн нэгнийг шийтгэх, ямар нэг зүйлийг нь хулгайлсан бол буцааж өгөх, эвдэлж сүйдэлсэн бол зохих төлбөрийг төлөх гэх зэргээр хариу арга хэмжээ авдаг.</a:t>
            </a:r>
          </a:p>
          <a:p>
            <a:pPr marL="0" indent="0">
              <a:buNone/>
            </a:pP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ШУДАРГААР ХЯНАН ШИЙДВЭРЛЭХ. Энэ нь мэдээллийг хэрхэн цуглуулж, шийдвэрийг хэрхэн гаргасантай холбогдох асуудал юм. Жишээ нь, гэмт хэрэгт холбогдсон хүнийг гэм буруутай эсэхийг нь нотлохдоо эрх нь хамгаалагдсан нөхцөлд эсхүл дарамт шахалт үзүүлж, тарчлаан тамласны дүнд авсан мэдүүлгийг ашигласан байж болно. Түүнлэн оролцогч, хамаарагч бүх талуудын мэдүүлгийг сонссоны үндсэн дээр эсхүл ийм арга хэмжээ авалгүйгээр шууд шийдвэр гаргаж болно. Шударгаар хянан шийдвэрлэх асуудал нь ямар мэдээлэлд үндэслэн шийдвэр гаргасан гэхээсээ мэдээлэл цуглуулах, шийдвэр гаргах үйл явц нь хэр шударга байсан бэ гэдэгт анхаарна</a:t>
            </a:r>
            <a:r>
              <a:rPr lang="mn-M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31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694887"/>
          </a:xfrm>
        </p:spPr>
        <p:txBody>
          <a:bodyPr>
            <a:normAutofit fontScale="90000"/>
          </a:bodyPr>
          <a:lstStyle/>
          <a:p>
            <a:r>
              <a:rPr lang="mn-MN" dirty="0">
                <a:latin typeface="Arial" panose="020B0604020202020204" pitchFamily="34" charset="0"/>
                <a:cs typeface="Arial" panose="020B0604020202020204" pitchFamily="34" charset="0"/>
              </a:rPr>
              <a:t>Хандлага</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799" y="1569493"/>
            <a:ext cx="10301785" cy="4940489"/>
          </a:xfrm>
        </p:spPr>
        <p:txBody>
          <a:bodyPr>
            <a:normAutofit/>
          </a:bodyPr>
          <a:lstStyle/>
          <a:p>
            <a:pPr lvl="0"/>
            <a:r>
              <a:rPr lang="mn-MN" dirty="0">
                <a:latin typeface="Arial" panose="020B0604020202020204" pitchFamily="34" charset="0"/>
                <a:cs typeface="Arial" panose="020B0604020202020204" pitchFamily="34" charset="0"/>
              </a:rPr>
              <a:t>Мэдээллээр хангах: Гол сэдэв буюу асуудал дээрээ тулгуурлан хандлагыг өөрчлөхөд нөлөөлөх гэж буй тохиолдолд тухайн сэдвийн хамгийн чухал хэсэгт оролцогчдын анхаарлыг татахаар мэдээллээ бэлтгэж ярих</a:t>
            </a:r>
            <a:endParaRPr lang="en-US" b="1"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Жишээ, үлгэр дууриал үзүүлэх: Сургагч багш өөрөө оролцооны аргуудыг хослуулан ашиглаж, оролцогчиддоо зөв үлгэр дууриал үзүүлэх </a:t>
            </a:r>
            <a:endParaRPr lang="en-US" b="1"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Туршлагаа хуваалцах: Тухайн сэдвийн хүрээнд мэдээлэл өгөхийн зэрэгцээ тэр талаарх сайн туршлагыг хэлж өгөх. Мөн тухайн сэдвийн хүрээнд туршлагатай, оролцогчдод зөв ойлголт, хандлага төрүүлэхүйц зочныг урьж оролцуулах</a:t>
            </a:r>
            <a:endParaRPr lang="en-US" b="1"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Оролцогчдыг багт хуваах эсвэл нийт оролцогчдын дунд хэлэлцүүлэг өрнүүлэх: Ингэснээр оролцогчид өөрсдийн санаа бодлоо илэн далангүй илэрхийлж, нэг нэгнээсээ суралцдаг. Харин хүн бүрд саналаа хэлэх боломжийг олгоход анхаарах хэрэгтэй. </a:t>
            </a:r>
            <a:endParaRPr lang="en-US" b="1"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Дүрд тоглуулах: Энэ нь оролцогчдод олон зүйлийг ойлгуулдаг. Жишээ нь, мэдээллээр хангахгүй, хүнд суртал гаргаж байгаа үйлдлийг дүрээр илэрхийлэхэд хүмүүст ийм үйлдэл гаргахгүй юмсан гэсэн сэтгэгдэл төрүүлдэг. </a:t>
            </a: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6103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37" y="1496601"/>
            <a:ext cx="5570562" cy="3961842"/>
          </a:xfrm>
        </p:spPr>
        <p:txBody>
          <a:bodyPr>
            <a:normAutofit fontScale="90000"/>
          </a:bodyPr>
          <a:lstStyle/>
          <a:p>
            <a:r>
              <a:rPr lang="mn-MN" b="1" dirty="0">
                <a:latin typeface="Arial" panose="020B0604020202020204" pitchFamily="34" charset="0"/>
                <a:cs typeface="Arial" panose="020B0604020202020204" pitchFamily="34" charset="0"/>
              </a:rPr>
              <a:t>Бага анги</a:t>
            </a:r>
            <a:br>
              <a:rPr lang="mn-MN" dirty="0">
                <a:latin typeface="Arial" panose="020B0604020202020204" pitchFamily="34" charset="0"/>
                <a:cs typeface="Arial" panose="020B0604020202020204" pitchFamily="34" charset="0"/>
              </a:rPr>
            </a:br>
            <a:br>
              <a:rPr lang="mn-MN" dirty="0">
                <a:latin typeface="Arial" panose="020B0604020202020204" pitchFamily="34" charset="0"/>
                <a:cs typeface="Arial" panose="020B0604020202020204" pitchFamily="34" charset="0"/>
              </a:rPr>
            </a:br>
            <a:r>
              <a:rPr lang="mn-MN" sz="4000" dirty="0">
                <a:latin typeface="Arial" panose="020B0604020202020204" pitchFamily="34" charset="0"/>
                <a:cs typeface="Arial" panose="020B0604020202020204" pitchFamily="34" charset="0"/>
              </a:rPr>
              <a:t>Хэлэлцүүлэг</a:t>
            </a:r>
            <a:br>
              <a:rPr lang="mn-MN" sz="4000" dirty="0">
                <a:latin typeface="Arial" panose="020B0604020202020204" pitchFamily="34" charset="0"/>
                <a:cs typeface="Arial" panose="020B0604020202020204" pitchFamily="34" charset="0"/>
              </a:rPr>
            </a:br>
            <a:br>
              <a:rPr lang="mn-MN" sz="4000" dirty="0">
                <a:latin typeface="Arial" panose="020B0604020202020204" pitchFamily="34" charset="0"/>
                <a:cs typeface="Arial" panose="020B0604020202020204" pitchFamily="34" charset="0"/>
              </a:rPr>
            </a:br>
            <a:r>
              <a:rPr lang="mn-MN" sz="4000" dirty="0">
                <a:latin typeface="Arial" panose="020B0604020202020204" pitchFamily="34" charset="0"/>
                <a:cs typeface="Arial" panose="020B0604020202020204" pitchFamily="34" charset="0"/>
              </a:rPr>
              <a:t>Дүрд тоглох</a:t>
            </a:r>
            <a:br>
              <a:rPr lang="mn-MN" sz="4000" dirty="0">
                <a:latin typeface="Arial" panose="020B0604020202020204" pitchFamily="34" charset="0"/>
                <a:cs typeface="Arial" panose="020B0604020202020204" pitchFamily="34" charset="0"/>
              </a:rPr>
            </a:br>
            <a:br>
              <a:rPr lang="mn-MN" sz="4000" dirty="0">
                <a:latin typeface="Arial" panose="020B0604020202020204" pitchFamily="34" charset="0"/>
                <a:cs typeface="Arial" panose="020B0604020202020204" pitchFamily="34" charset="0"/>
              </a:rPr>
            </a:br>
            <a:r>
              <a:rPr lang="mn-MN" sz="4000" dirty="0">
                <a:latin typeface="Arial" panose="020B0604020202020204" pitchFamily="34" charset="0"/>
                <a:cs typeface="Arial" panose="020B0604020202020204" pitchFamily="34" charset="0"/>
              </a:rPr>
              <a:t>Жишээн дээр ажиллах</a:t>
            </a:r>
            <a:br>
              <a:rPr lang="mn-MN" sz="4000" dirty="0">
                <a:latin typeface="Arial" panose="020B0604020202020204" pitchFamily="34" charset="0"/>
                <a:cs typeface="Arial" panose="020B0604020202020204" pitchFamily="34" charset="0"/>
              </a:rPr>
            </a:br>
            <a:br>
              <a:rPr lang="mn-MN" sz="4000" dirty="0">
                <a:latin typeface="Arial" panose="020B0604020202020204" pitchFamily="34" charset="0"/>
                <a:cs typeface="Arial" panose="020B0604020202020204" pitchFamily="34" charset="0"/>
              </a:rPr>
            </a:br>
            <a:r>
              <a:rPr lang="mn-MN" sz="4000" dirty="0">
                <a:latin typeface="Arial" panose="020B0604020202020204" pitchFamily="34" charset="0"/>
                <a:cs typeface="Arial" panose="020B0604020202020204" pitchFamily="34" charset="0"/>
              </a:rPr>
              <a:t>Зурах</a:t>
            </a:r>
            <a:br>
              <a:rPr lang="mn-MN"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196" y="561241"/>
            <a:ext cx="4051111" cy="5832562"/>
          </a:xfrm>
        </p:spPr>
      </p:pic>
    </p:spTree>
    <p:extLst>
      <p:ext uri="{BB962C8B-B14F-4D97-AF65-F5344CB8AC3E}">
        <p14:creationId xmlns:p14="http://schemas.microsoft.com/office/powerpoint/2010/main" val="253117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64" y="272955"/>
            <a:ext cx="11586949" cy="6585045"/>
          </a:xfrm>
        </p:spPr>
      </p:pic>
    </p:spTree>
    <p:extLst>
      <p:ext uri="{BB962C8B-B14F-4D97-AF65-F5344CB8AC3E}">
        <p14:creationId xmlns:p14="http://schemas.microsoft.com/office/powerpoint/2010/main" val="2634064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239</TotalTime>
  <Words>993</Words>
  <Application>Microsoft Office PowerPoint</Application>
  <PresentationFormat>Widescreen</PresentationFormat>
  <Paragraphs>107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Garamond</vt:lpstr>
      <vt:lpstr>Times New Roman</vt:lpstr>
      <vt:lpstr>Savon</vt:lpstr>
      <vt:lpstr>ИРГЭНИЙ БОЛОВСРОЛ ТӨВ ТББ  юу хийж байна вэ?</vt:lpstr>
      <vt:lpstr>Шударга ёсонд хэрхэн суралцах вэ?</vt:lpstr>
      <vt:lpstr>Мэдлэг, чадвар, хандлага</vt:lpstr>
      <vt:lpstr>Мэдлэг</vt:lpstr>
      <vt:lpstr>Ур чадвар</vt:lpstr>
      <vt:lpstr>Шударга ёсны зарчим</vt:lpstr>
      <vt:lpstr>Хандлага</vt:lpstr>
      <vt:lpstr>Бага анги  Хэлэлцүүлэг  Дүрд тоглох  Жишээн дээр ажиллах  Зурах </vt:lpstr>
      <vt:lpstr>PowerPoint Presentation</vt:lpstr>
      <vt:lpstr>Дунд, ахлах анги</vt:lpstr>
      <vt:lpstr>Жишээ</vt:lpstr>
      <vt:lpstr>Шударгаар засч залруулах асуудлыг үнэлэх оюуны аргачлал арга</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Шударга ёс</dc:title>
  <dc:creator>Chaagii</dc:creator>
  <cp:lastModifiedBy>Tsend-Ayush Dorjgotov</cp:lastModifiedBy>
  <cp:revision>16</cp:revision>
  <dcterms:created xsi:type="dcterms:W3CDTF">2018-04-11T04:24:14Z</dcterms:created>
  <dcterms:modified xsi:type="dcterms:W3CDTF">2018-08-06T03:12:31Z</dcterms:modified>
</cp:coreProperties>
</file>